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9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301" r:id="rId4"/>
    <p:sldId id="291" r:id="rId5"/>
    <p:sldId id="293" r:id="rId6"/>
    <p:sldId id="299" r:id="rId7"/>
    <p:sldId id="282" r:id="rId8"/>
    <p:sldId id="273" r:id="rId9"/>
    <p:sldId id="267" r:id="rId10"/>
    <p:sldId id="295" r:id="rId11"/>
    <p:sldId id="296" r:id="rId12"/>
    <p:sldId id="297" r:id="rId13"/>
    <p:sldId id="298" r:id="rId14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FF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5" autoAdjust="0"/>
    <p:restoredTop sz="91219" autoAdjust="0"/>
  </p:normalViewPr>
  <p:slideViewPr>
    <p:cSldViewPr>
      <p:cViewPr varScale="1">
        <p:scale>
          <a:sx n="76" d="100"/>
          <a:sy n="76" d="100"/>
        </p:scale>
        <p:origin x="181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7BAECD8-B151-4221-9206-14FCE81668D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66230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8C24890-7259-4573-B175-6A6B5AD6398A}" type="datetimeFigureOut">
              <a:rPr lang="pt-BR"/>
              <a:pPr>
                <a:defRPr/>
              </a:pPr>
              <a:t>25/09/2024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7340ACCC-C41B-4302-B717-69CBF35AAD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719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12BE28C-1997-48D6-BA07-7348011DD08A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0ACCC-C41B-4302-B717-69CBF35AADC5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86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0ACCC-C41B-4302-B717-69CBF35AADC5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010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0ACCC-C41B-4302-B717-69CBF35AADC5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12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0ACCC-C41B-4302-B717-69CBF35AADC5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859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40ACCC-C41B-4302-B717-69CBF35AADC5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831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5" name="Forma livre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6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3E3CE-7474-4099-9606-2A7522E66BC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A8786-F045-4552-88BB-8360288FE74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D818E-A907-4853-8320-BEA8747B8DD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pt-BR" noProof="0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25F90-041D-46B5-B014-1F34D90480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020DA-F6B4-4DE8-A7E7-09D00F982B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72E05-EECE-4D29-8137-D11856BB32A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a livre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5" name="Forma livre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78B2A-F66C-496C-80A3-8A20D29B41C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1A550-C5B6-4959-9289-E7E4579A3F6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8E2F2-61A7-4DEA-A1E7-C66F9518ADC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B82B4-DE89-4DA4-B68E-E0616122CAF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EB18D-4DB8-4683-97DE-066CDD4ABBC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4D3A7-9074-431F-927A-21BDF6601A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651D1-4EE4-4A7F-8ED6-6732EFC6B8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052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205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BF3AFA43-CA4B-4D25-B878-81D9F904E39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42" r:id="rId1"/>
    <p:sldLayoutId id="2147484534" r:id="rId2"/>
    <p:sldLayoutId id="2147484543" r:id="rId3"/>
    <p:sldLayoutId id="2147484535" r:id="rId4"/>
    <p:sldLayoutId id="2147484544" r:id="rId5"/>
    <p:sldLayoutId id="2147484536" r:id="rId6"/>
    <p:sldLayoutId id="2147484537" r:id="rId7"/>
    <p:sldLayoutId id="2147484545" r:id="rId8"/>
    <p:sldLayoutId id="2147484546" r:id="rId9"/>
    <p:sldLayoutId id="2147484538" r:id="rId10"/>
    <p:sldLayoutId id="2147484539" r:id="rId11"/>
    <p:sldLayoutId id="2147484540" r:id="rId12"/>
    <p:sldLayoutId id="214748454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208962" cy="3384550"/>
          </a:xfrm>
        </p:spPr>
        <p:txBody>
          <a:bodyPr/>
          <a:lstStyle/>
          <a:p>
            <a:pPr algn="ctr" eaLnBrk="1" hangingPunct="1"/>
            <a:r>
              <a:rPr lang="pt-BR" altLang="pt-BR" b="1" i="1" dirty="0"/>
              <a:t>RELATÓRIO DE </a:t>
            </a:r>
            <a:br>
              <a:rPr lang="pt-BR" altLang="pt-BR" b="1" i="1" dirty="0"/>
            </a:br>
            <a:r>
              <a:rPr lang="pt-BR" altLang="pt-BR" b="1" i="1" dirty="0"/>
              <a:t>“AVALIAÇÃO DAS METAS</a:t>
            </a:r>
            <a:r>
              <a:rPr lang="pt-BR" altLang="pt-BR" i="1" dirty="0"/>
              <a:t>”</a:t>
            </a:r>
            <a:br>
              <a:rPr lang="pt-BR" altLang="pt-BR" i="1" dirty="0"/>
            </a:br>
            <a:r>
              <a:rPr lang="pt-BR" altLang="pt-BR" sz="2800" b="1" i="1" dirty="0"/>
              <a:t>SEGUNDO QUADRIMESTRE/2024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091B2-7E86-A039-3E7A-CF3C04981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600" b="1" dirty="0"/>
              <a:t>Pessoal e Encargos</a:t>
            </a:r>
            <a:br>
              <a:rPr lang="pt-BR" altLang="pt-BR" b="1" dirty="0">
                <a:solidFill>
                  <a:srgbClr val="0070C0"/>
                </a:solidFill>
              </a:rPr>
            </a:br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010E445-06FB-B135-7E4C-CA97BBE842F9}"/>
              </a:ext>
            </a:extLst>
          </p:cNvPr>
          <p:cNvSpPr/>
          <p:nvPr/>
        </p:nvSpPr>
        <p:spPr>
          <a:xfrm>
            <a:off x="1133822" y="1164933"/>
            <a:ext cx="6454775" cy="35718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Poder Executivo      -      Limite: 54%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4940DFC1-3A94-CEE9-756E-7C3B4DB5B232}"/>
              </a:ext>
            </a:extLst>
          </p:cNvPr>
          <p:cNvSpPr/>
          <p:nvPr/>
        </p:nvSpPr>
        <p:spPr>
          <a:xfrm>
            <a:off x="1395422" y="3777594"/>
            <a:ext cx="6165850" cy="35877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Poder Legislativo       -      Limite: 6% 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EB03914-EEF0-1077-3489-D80DDCA6C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92971"/>
              </p:ext>
            </p:extLst>
          </p:nvPr>
        </p:nvGraphicFramePr>
        <p:xfrm>
          <a:off x="611560" y="1816125"/>
          <a:ext cx="7344815" cy="1419225"/>
        </p:xfrm>
        <a:graphic>
          <a:graphicData uri="http://schemas.openxmlformats.org/drawingml/2006/table">
            <a:tbl>
              <a:tblPr/>
              <a:tblGrid>
                <a:gridCol w="2994103">
                  <a:extLst>
                    <a:ext uri="{9D8B030D-6E8A-4147-A177-3AD203B41FA5}">
                      <a16:colId xmlns:a16="http://schemas.microsoft.com/office/drawing/2014/main" val="1589933123"/>
                    </a:ext>
                  </a:extLst>
                </a:gridCol>
                <a:gridCol w="2175356">
                  <a:extLst>
                    <a:ext uri="{9D8B030D-6E8A-4147-A177-3AD203B41FA5}">
                      <a16:colId xmlns:a16="http://schemas.microsoft.com/office/drawing/2014/main" val="628323284"/>
                    </a:ext>
                  </a:extLst>
                </a:gridCol>
                <a:gridCol w="2175356">
                  <a:extLst>
                    <a:ext uri="{9D8B030D-6E8A-4147-A177-3AD203B41FA5}">
                      <a16:colId xmlns:a16="http://schemas.microsoft.com/office/drawing/2014/main" val="72699802"/>
                    </a:ext>
                  </a:extLst>
                </a:gridCol>
              </a:tblGrid>
              <a:tr h="24891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set/23 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006368"/>
                  </a:ext>
                </a:extLst>
              </a:tr>
              <a:tr h="2489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ago</a:t>
                      </a:r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070314"/>
                  </a:ext>
                </a:extLst>
              </a:tr>
              <a:tr h="2587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253.011.767,77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252.822.527,87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005702"/>
                  </a:ext>
                </a:extLst>
              </a:tr>
              <a:tr h="2587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Pessoal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138.155.563,22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144.211.694,24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085542"/>
                  </a:ext>
                </a:extLst>
              </a:tr>
              <a:tr h="2489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gasto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54,60%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57,04%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223373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5471714-C5EC-A4C2-2140-4EA99C33A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023941"/>
              </p:ext>
            </p:extLst>
          </p:nvPr>
        </p:nvGraphicFramePr>
        <p:xfrm>
          <a:off x="611560" y="4581128"/>
          <a:ext cx="7344814" cy="1419225"/>
        </p:xfrm>
        <a:graphic>
          <a:graphicData uri="http://schemas.openxmlformats.org/drawingml/2006/table">
            <a:tbl>
              <a:tblPr/>
              <a:tblGrid>
                <a:gridCol w="2994102">
                  <a:extLst>
                    <a:ext uri="{9D8B030D-6E8A-4147-A177-3AD203B41FA5}">
                      <a16:colId xmlns:a16="http://schemas.microsoft.com/office/drawing/2014/main" val="2152041816"/>
                    </a:ext>
                  </a:extLst>
                </a:gridCol>
                <a:gridCol w="2175356">
                  <a:extLst>
                    <a:ext uri="{9D8B030D-6E8A-4147-A177-3AD203B41FA5}">
                      <a16:colId xmlns:a16="http://schemas.microsoft.com/office/drawing/2014/main" val="3518148655"/>
                    </a:ext>
                  </a:extLst>
                </a:gridCol>
                <a:gridCol w="2175356">
                  <a:extLst>
                    <a:ext uri="{9D8B030D-6E8A-4147-A177-3AD203B41FA5}">
                      <a16:colId xmlns:a16="http://schemas.microsoft.com/office/drawing/2014/main" val="1646675200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Itens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set/23 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01189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ago</a:t>
                      </a:r>
                      <a:r>
                        <a:rPr lang="pt-BR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4025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253.011.767,77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252.822.527,87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10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Pessoal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3.037.074,38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3.208.779,01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9807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gasto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57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01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BE78F-99DE-64C1-9EF5-4498CE1DB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003232" cy="774923"/>
          </a:xfrm>
        </p:spPr>
        <p:txBody>
          <a:bodyPr/>
          <a:lstStyle/>
          <a:p>
            <a:pPr algn="ctr"/>
            <a:r>
              <a:rPr lang="pt-BR" altLang="pt-BR" sz="3600" b="1" dirty="0"/>
              <a:t>RESULTADO PRIMÁRIO</a:t>
            </a:r>
            <a:endParaRPr lang="pt-BR" sz="3600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4B2F8C6-2614-2070-ABDA-E084EF80C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668193"/>
              </p:ext>
            </p:extLst>
          </p:nvPr>
        </p:nvGraphicFramePr>
        <p:xfrm>
          <a:off x="683568" y="1052736"/>
          <a:ext cx="8003231" cy="1435349"/>
        </p:xfrm>
        <a:graphic>
          <a:graphicData uri="http://schemas.openxmlformats.org/drawingml/2006/table">
            <a:tbl>
              <a:tblPr firstRow="1" firstCol="1" bandRow="1"/>
              <a:tblGrid>
                <a:gridCol w="5254756">
                  <a:extLst>
                    <a:ext uri="{9D8B030D-6E8A-4147-A177-3AD203B41FA5}">
                      <a16:colId xmlns:a16="http://schemas.microsoft.com/office/drawing/2014/main" val="4181289298"/>
                    </a:ext>
                  </a:extLst>
                </a:gridCol>
                <a:gridCol w="2748475">
                  <a:extLst>
                    <a:ext uri="{9D8B030D-6E8A-4147-A177-3AD203B41FA5}">
                      <a16:colId xmlns:a16="http://schemas.microsoft.com/office/drawing/2014/main" val="1758074225"/>
                    </a:ext>
                  </a:extLst>
                </a:gridCol>
              </a:tblGrid>
              <a:tr h="281619">
                <a:tc rowSpan="2"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RECEITAS PRIMÁRIAS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Até 2º Quadrimestre/2024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407317"/>
                  </a:ext>
                </a:extLst>
              </a:tr>
              <a:tr h="28161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RECEITAS REALIZADAS (I)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240637"/>
                  </a:ext>
                </a:extLst>
              </a:tr>
              <a:tr h="295246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RECEITAS PRIMÁRIAS CORRENTES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208.425.316,56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959849"/>
                  </a:ext>
                </a:extLst>
              </a:tr>
              <a:tr h="295246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RECEITAS PRIMÁRIAS DE CAPITAL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3.384.757,99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805334"/>
                  </a:ext>
                </a:extLst>
              </a:tr>
              <a:tr h="281619">
                <a:tc>
                  <a:txBody>
                    <a:bodyPr/>
                    <a:lstStyle/>
                    <a:p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RECEITA PRIMÁRIA TOTAL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211.810.074,55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425972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120CBB0-C9F5-1D04-6B5D-20DFF53A9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718533"/>
              </p:ext>
            </p:extLst>
          </p:nvPr>
        </p:nvGraphicFramePr>
        <p:xfrm>
          <a:off x="714493" y="2996952"/>
          <a:ext cx="8003231" cy="2376988"/>
        </p:xfrm>
        <a:graphic>
          <a:graphicData uri="http://schemas.openxmlformats.org/drawingml/2006/table">
            <a:tbl>
              <a:tblPr firstRow="1" firstCol="1" bandRow="1"/>
              <a:tblGrid>
                <a:gridCol w="3103708">
                  <a:extLst>
                    <a:ext uri="{9D8B030D-6E8A-4147-A177-3AD203B41FA5}">
                      <a16:colId xmlns:a16="http://schemas.microsoft.com/office/drawing/2014/main" val="1982276040"/>
                    </a:ext>
                  </a:extLst>
                </a:gridCol>
                <a:gridCol w="1765777">
                  <a:extLst>
                    <a:ext uri="{9D8B030D-6E8A-4147-A177-3AD203B41FA5}">
                      <a16:colId xmlns:a16="http://schemas.microsoft.com/office/drawing/2014/main" val="3472497598"/>
                    </a:ext>
                  </a:extLst>
                </a:gridCol>
                <a:gridCol w="1765777">
                  <a:extLst>
                    <a:ext uri="{9D8B030D-6E8A-4147-A177-3AD203B41FA5}">
                      <a16:colId xmlns:a16="http://schemas.microsoft.com/office/drawing/2014/main" val="2745185211"/>
                    </a:ext>
                  </a:extLst>
                </a:gridCol>
                <a:gridCol w="1367969">
                  <a:extLst>
                    <a:ext uri="{9D8B030D-6E8A-4147-A177-3AD203B41FA5}">
                      <a16:colId xmlns:a16="http://schemas.microsoft.com/office/drawing/2014/main" val="1176678467"/>
                    </a:ext>
                  </a:extLst>
                </a:gridCol>
              </a:tblGrid>
              <a:tr h="223873">
                <a:tc rowSpan="3"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DESPESAS PRIMÁRIAS 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127807"/>
                  </a:ext>
                </a:extLst>
              </a:tr>
              <a:tr h="9344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DESPESAS  PAGAS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RESTOS A PAGAR  PROCESSADOS PAGOS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RESTOS A PAGAR </a:t>
                      </a:r>
                      <a:b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</a:br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NÃO PROCESSADOS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369337"/>
                  </a:ext>
                </a:extLst>
              </a:tr>
              <a:tr h="19467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PAGOS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549585"/>
                  </a:ext>
                </a:extLst>
              </a:tr>
              <a:tr h="19467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(a)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(b)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(c)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301199"/>
                  </a:ext>
                </a:extLst>
              </a:tr>
              <a:tr h="194672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DESPESAS PRIMÁRIAS CORRENTES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186.875.705,90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6.981.263,72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5.462.532,37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153430"/>
                  </a:ext>
                </a:extLst>
              </a:tr>
              <a:tr h="194672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DESPESAS PRIMÁRIAS DE CAPITAL 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7.332.909,21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605.004,11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2.440.829,54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823709"/>
                  </a:ext>
                </a:extLst>
              </a:tr>
              <a:tr h="245329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DESPESA PRIMÁRIA TOTAL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194.208.615,11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7.586.267,83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7.903.361,91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688715"/>
                  </a:ext>
                </a:extLst>
              </a:tr>
              <a:tr h="194672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RESULTADO PRIMÁRIO </a:t>
                      </a:r>
                      <a:r>
                        <a:rPr kumimoji="0" lang="pt-BR" sz="12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(I) – (a) – (b) – (c)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2.111.829,70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847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5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55FDC2-A804-DB75-4AF2-B7AAF0EE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dirty="0"/>
              <a:t>RESULTADO NOMINAL </a:t>
            </a:r>
            <a:br>
              <a:rPr lang="pt-BR" altLang="pt-BR" sz="3200" b="1" dirty="0"/>
            </a:br>
            <a:r>
              <a:rPr lang="pt-BR" altLang="pt-BR" sz="3200" b="1" dirty="0"/>
              <a:t>(Análise da Dívida Pública)</a:t>
            </a:r>
            <a:endParaRPr lang="pt-BR" sz="3200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685BD66-A865-4A99-4232-BF6A5F412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361275"/>
              </p:ext>
            </p:extLst>
          </p:nvPr>
        </p:nvGraphicFramePr>
        <p:xfrm>
          <a:off x="457200" y="1417639"/>
          <a:ext cx="8229599" cy="4193692"/>
        </p:xfrm>
        <a:graphic>
          <a:graphicData uri="http://schemas.openxmlformats.org/drawingml/2006/table">
            <a:tbl>
              <a:tblPr firstRow="1" firstCol="1" bandRow="1"/>
              <a:tblGrid>
                <a:gridCol w="5018776">
                  <a:extLst>
                    <a:ext uri="{9D8B030D-6E8A-4147-A177-3AD203B41FA5}">
                      <a16:colId xmlns:a16="http://schemas.microsoft.com/office/drawing/2014/main" val="98183968"/>
                    </a:ext>
                  </a:extLst>
                </a:gridCol>
                <a:gridCol w="1676850">
                  <a:extLst>
                    <a:ext uri="{9D8B030D-6E8A-4147-A177-3AD203B41FA5}">
                      <a16:colId xmlns:a16="http://schemas.microsoft.com/office/drawing/2014/main" val="172399857"/>
                    </a:ext>
                  </a:extLst>
                </a:gridCol>
                <a:gridCol w="1533973">
                  <a:extLst>
                    <a:ext uri="{9D8B030D-6E8A-4147-A177-3AD203B41FA5}">
                      <a16:colId xmlns:a16="http://schemas.microsoft.com/office/drawing/2014/main" val="1091448156"/>
                    </a:ext>
                  </a:extLst>
                </a:gridCol>
              </a:tblGrid>
              <a:tr h="417342">
                <a:tc rowSpan="2"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CÁLCULO DO RESULTADO NOMINAL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SALDO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207165"/>
                  </a:ext>
                </a:extLst>
              </a:tr>
              <a:tr h="4173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Em 31/Dez/2023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Até 2º Quadrimestre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567192"/>
                  </a:ext>
                </a:extLst>
              </a:tr>
              <a:tr h="417342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(a)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(b)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342343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DÍVIDA CONSOLIDADA (XXVIII)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36.024.667,05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34.100.715,78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494748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DEDUÇÕES (XXIX)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42.948.148,94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31.121.862,66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734122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Disponibilidade de Caixa ¹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38.869.039,15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27.009.498,79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838791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Disponibilidade de Caixa Bruta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41.375.248,50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30.416.040,35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608756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(-) Restos a Pagar Processados (XXX)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219.959,65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836.362,03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468931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(-) Depósitos Restituíveis e Valores Vinculados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2.286.249,70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2.570.179,53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344841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Demais Haveres Financeiros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4.079.109,79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4.112.363,87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127045"/>
                  </a:ext>
                </a:extLst>
              </a:tr>
              <a:tr h="251027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DÍVIDA CONSOLIDADA LÍQUIDA (XXXI) = (XXVIII - XXIX)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-6.923.481,89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2.978.853,12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869301"/>
                  </a:ext>
                </a:extLst>
              </a:tr>
              <a:tr h="16787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RESULTADO NOMINAL - Abaixo da Linha (XXXII) = (</a:t>
                      </a:r>
                      <a:r>
                        <a:rPr lang="pt-BR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XXXIa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- </a:t>
                      </a:r>
                      <a:r>
                        <a:rPr lang="pt-BR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XXXIb</a:t>
                      </a:r>
                      <a:r>
                        <a:rPr lang="pt-BR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)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-9.902.335,01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346267"/>
                  </a:ext>
                </a:extLst>
              </a:tr>
              <a:tr h="167870">
                <a:tc>
                  <a:txBody>
                    <a:bodyPr/>
                    <a:lstStyle/>
                    <a:p>
                      <a:pPr algn="ctr"/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AJUSTE METODOLÓGICO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Até 2° Quadrimestre/2023</a:t>
                      </a:r>
                      <a:endParaRPr lang="pt-B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1153"/>
                  </a:ext>
                </a:extLst>
              </a:tr>
              <a:tr h="167870">
                <a:tc>
                  <a:txBody>
                    <a:bodyPr/>
                    <a:lstStyle/>
                    <a:p>
                      <a:r>
                        <a:rPr lang="pt-B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VARIAÇÃO SALDO RPP = (XXXIII) = (XXXa - XXXb)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616.402,38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005493"/>
                  </a:ext>
                </a:extLst>
              </a:tr>
              <a:tr h="335739">
                <a:tc>
                  <a:txBody>
                    <a:bodyPr/>
                    <a:lstStyle/>
                    <a:p>
                      <a:r>
                        <a:rPr lang="pt-BR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RESULTADO NOMINAL AJUSTADO - Abaixo da Linha (XXXIX) = (XXXII - XXXIII - IX + XXXIV + XXXV - XXXVI + XXXVII + XXXVIII)</a:t>
                      </a:r>
                      <a:endParaRPr lang="pt-B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-9.285.932,63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639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123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2A0B18B1-8FBF-57C9-6B0E-3B768A7163E7}"/>
              </a:ext>
            </a:extLst>
          </p:cNvPr>
          <p:cNvSpPr txBox="1"/>
          <p:nvPr/>
        </p:nvSpPr>
        <p:spPr>
          <a:xfrm>
            <a:off x="251520" y="1916832"/>
            <a:ext cx="8388932" cy="4651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Município de Osório, ao final do período, teve um quadro de dívidas composto pelos seguintes valores: </a:t>
            </a:r>
            <a:endParaRPr lang="pt-BR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Parcelamento com o RPPS: </a:t>
            </a:r>
            <a:r>
              <a:rPr lang="pt-B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R$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7.815.789,45</a:t>
            </a:r>
            <a:r>
              <a:rPr lang="pt-B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pt-BR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Contrato firmado com o Caixa Econômica Federal / CORSAN: </a:t>
            </a:r>
            <a:r>
              <a:rPr lang="pt-B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R$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8.655.494,70;</a:t>
            </a:r>
            <a:endParaRPr lang="pt-B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Contrato firmado com o Caixa Econômica Federal / </a:t>
            </a:r>
            <a:r>
              <a:rPr lang="pt-BR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Finisa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pt-BR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R$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13.496.022,45.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pt-B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Contrato firmado com o BADESUL</a:t>
            </a:r>
            <a:r>
              <a:rPr lang="pt-BR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R$ 4.133.409,18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endParaRPr lang="pt-BR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endParaRPr lang="pt-B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4F7B24A-2C57-CC36-CE17-F66E880FC237}"/>
              </a:ext>
            </a:extLst>
          </p:cNvPr>
          <p:cNvSpPr txBox="1"/>
          <p:nvPr/>
        </p:nvSpPr>
        <p:spPr>
          <a:xfrm>
            <a:off x="827584" y="764704"/>
            <a:ext cx="7344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altLang="pt-BR" sz="3600" b="1" dirty="0"/>
              <a:t>Dívida Consolidada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29725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57250"/>
          </a:xfrm>
        </p:spPr>
        <p:txBody>
          <a:bodyPr/>
          <a:lstStyle/>
          <a:p>
            <a:pPr eaLnBrk="1" hangingPunct="1"/>
            <a:r>
              <a:rPr lang="pt-BR" altLang="pt-BR" b="1" dirty="0"/>
              <a:t>                   1 - RECEITA</a:t>
            </a:r>
          </a:p>
        </p:txBody>
      </p:sp>
      <p:sp>
        <p:nvSpPr>
          <p:cNvPr id="10243" name="Rectangle 3825"/>
          <p:cNvSpPr>
            <a:spLocks noChangeArrowheads="1"/>
          </p:cNvSpPr>
          <p:nvPr/>
        </p:nvSpPr>
        <p:spPr bwMode="auto">
          <a:xfrm>
            <a:off x="1000125" y="714375"/>
            <a:ext cx="7048500" cy="339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pt-BR" altLang="pt-BR" sz="1600" b="1">
                <a:latin typeface="Arial" charset="0"/>
                <a:cs typeface="Times New Roman" pitchFamily="18" charset="0"/>
              </a:rPr>
              <a:t>QUADRO 1 – DEMONSTRATIVO DA RECEITA PREVISTA E REALIZADA</a:t>
            </a:r>
            <a:endParaRPr lang="pt-BR" altLang="pt-BR" sz="1600">
              <a:latin typeface="Arial" charset="0"/>
              <a:cs typeface="Times New Roman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625D826-766E-04BE-C5DF-3AE211CAF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452194"/>
              </p:ext>
            </p:extLst>
          </p:nvPr>
        </p:nvGraphicFramePr>
        <p:xfrm>
          <a:off x="323527" y="1340768"/>
          <a:ext cx="8374384" cy="5184569"/>
        </p:xfrm>
        <a:graphic>
          <a:graphicData uri="http://schemas.openxmlformats.org/drawingml/2006/table">
            <a:tbl>
              <a:tblPr/>
              <a:tblGrid>
                <a:gridCol w="2513317">
                  <a:extLst>
                    <a:ext uri="{9D8B030D-6E8A-4147-A177-3AD203B41FA5}">
                      <a16:colId xmlns:a16="http://schemas.microsoft.com/office/drawing/2014/main" val="1843249068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1666839103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2535861560"/>
                    </a:ext>
                  </a:extLst>
                </a:gridCol>
                <a:gridCol w="1231625">
                  <a:extLst>
                    <a:ext uri="{9D8B030D-6E8A-4147-A177-3AD203B41FA5}">
                      <a16:colId xmlns:a16="http://schemas.microsoft.com/office/drawing/2014/main" val="187870562"/>
                    </a:ext>
                  </a:extLst>
                </a:gridCol>
                <a:gridCol w="1214936">
                  <a:extLst>
                    <a:ext uri="{9D8B030D-6E8A-4147-A177-3AD203B41FA5}">
                      <a16:colId xmlns:a16="http://schemas.microsoft.com/office/drawing/2014/main" val="1871200496"/>
                    </a:ext>
                  </a:extLst>
                </a:gridCol>
                <a:gridCol w="951256">
                  <a:extLst>
                    <a:ext uri="{9D8B030D-6E8A-4147-A177-3AD203B41FA5}">
                      <a16:colId xmlns:a16="http://schemas.microsoft.com/office/drawing/2014/main" val="1581703559"/>
                    </a:ext>
                  </a:extLst>
                </a:gridCol>
              </a:tblGrid>
              <a:tr h="7883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Discriminação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Previsão Anual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Program. p/o Período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Realizada no Período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Excesso / Frustração Período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Excesso / Frustração Período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199608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– Receitas Correntes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260.724.481,00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175.233.389,82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192.776.455,81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17.543.065,99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10,01%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519325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Receita Tributária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81.850.650,00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57.803.075,74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60.630.709,16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2.827.633,42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4,89%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597413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Receita de Contribuições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12.400.000,00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8.236.393,19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8.149.174,49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-87.218,70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-1,06%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944035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Receita Patrimonial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13.499.731,00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8.966.804,02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16.524.194,00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7.557.389,98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84,28%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2046814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Receita de Serviços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90.000,00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59.999,92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72.104,88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12.104,96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20,17%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491831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Transferências Correntes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151.622.748,00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99.318.253,20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105.260.886,79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5.942.633,59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5,98%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3152510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Outras Rec. Correntes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1.261.352,00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848.863,75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2.139.386,49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1.290.522,74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152,03%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297282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– Receitas de Capital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2.641.750,00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1.711.856,15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7.837.935,98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6.126.079,83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357,86%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969059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Operações de Crédito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4.133.409,18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441405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Alienação de Bens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176123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Amortização de Empréstimos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382.050,00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208.522,79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334.778,73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126.255,94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60,55%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499546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Transfer. De Capital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2.255.000,00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1.503.333,36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3.369.748,07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1.866.414,71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124,15%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026442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Outras Rec. De Capital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4.700,00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 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182834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8 - Receitas Intra-orçamentárias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40.633.769,00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27.798.252,28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31.578.341,40 </a:t>
                      </a:r>
                    </a:p>
                  </a:txBody>
                  <a:tcPr marL="8947" marR="8947" marT="8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3.780.089,12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13,60%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889605"/>
                  </a:ext>
                </a:extLst>
              </a:tr>
              <a:tr h="2930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da Receita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304.000.000,00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204.743.498,25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232.192.733,19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27.449.234,94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13,41%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58252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57250"/>
          </a:xfrm>
        </p:spPr>
        <p:txBody>
          <a:bodyPr/>
          <a:lstStyle/>
          <a:p>
            <a:pPr eaLnBrk="1" hangingPunct="1"/>
            <a:r>
              <a:rPr lang="pt-BR" altLang="pt-BR" b="1" dirty="0"/>
              <a:t>                   1 - RECEITA</a:t>
            </a:r>
          </a:p>
        </p:txBody>
      </p:sp>
      <p:sp>
        <p:nvSpPr>
          <p:cNvPr id="10243" name="Rectangle 3825"/>
          <p:cNvSpPr>
            <a:spLocks noChangeArrowheads="1"/>
          </p:cNvSpPr>
          <p:nvPr/>
        </p:nvSpPr>
        <p:spPr bwMode="auto">
          <a:xfrm>
            <a:off x="1000125" y="714375"/>
            <a:ext cx="7048500" cy="339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pt-BR" altLang="pt-BR" sz="1600" b="1">
                <a:latin typeface="Arial" charset="0"/>
                <a:cs typeface="Times New Roman" pitchFamily="18" charset="0"/>
              </a:rPr>
              <a:t>QUADRO 1 – DEMONSTRATIVO DA RECEITA PREVISTA E REALIZADA</a:t>
            </a:r>
            <a:endParaRPr lang="pt-BR" altLang="pt-BR" sz="1600">
              <a:latin typeface="Arial" charset="0"/>
              <a:cs typeface="Times New Roman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7F1D4EF-2B8C-924A-847C-8FABE70ED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794765"/>
              </p:ext>
            </p:extLst>
          </p:nvPr>
        </p:nvGraphicFramePr>
        <p:xfrm>
          <a:off x="251520" y="1988840"/>
          <a:ext cx="8712968" cy="2448272"/>
        </p:xfrm>
        <a:graphic>
          <a:graphicData uri="http://schemas.openxmlformats.org/drawingml/2006/table">
            <a:tbl>
              <a:tblPr/>
              <a:tblGrid>
                <a:gridCol w="2614932">
                  <a:extLst>
                    <a:ext uri="{9D8B030D-6E8A-4147-A177-3AD203B41FA5}">
                      <a16:colId xmlns:a16="http://schemas.microsoft.com/office/drawing/2014/main" val="2573509576"/>
                    </a:ext>
                  </a:extLst>
                </a:gridCol>
                <a:gridCol w="1281421">
                  <a:extLst>
                    <a:ext uri="{9D8B030D-6E8A-4147-A177-3AD203B41FA5}">
                      <a16:colId xmlns:a16="http://schemas.microsoft.com/office/drawing/2014/main" val="699259342"/>
                    </a:ext>
                  </a:extLst>
                </a:gridCol>
                <a:gridCol w="1281421">
                  <a:extLst>
                    <a:ext uri="{9D8B030D-6E8A-4147-A177-3AD203B41FA5}">
                      <a16:colId xmlns:a16="http://schemas.microsoft.com/office/drawing/2014/main" val="1025394389"/>
                    </a:ext>
                  </a:extLst>
                </a:gridCol>
                <a:gridCol w="1281421">
                  <a:extLst>
                    <a:ext uri="{9D8B030D-6E8A-4147-A177-3AD203B41FA5}">
                      <a16:colId xmlns:a16="http://schemas.microsoft.com/office/drawing/2014/main" val="774072798"/>
                    </a:ext>
                  </a:extLst>
                </a:gridCol>
                <a:gridCol w="1264057">
                  <a:extLst>
                    <a:ext uri="{9D8B030D-6E8A-4147-A177-3AD203B41FA5}">
                      <a16:colId xmlns:a16="http://schemas.microsoft.com/office/drawing/2014/main" val="3553006155"/>
                    </a:ext>
                  </a:extLst>
                </a:gridCol>
                <a:gridCol w="989716">
                  <a:extLst>
                    <a:ext uri="{9D8B030D-6E8A-4147-A177-3AD203B41FA5}">
                      <a16:colId xmlns:a16="http://schemas.microsoft.com/office/drawing/2014/main" val="2701034497"/>
                    </a:ext>
                  </a:extLst>
                </a:gridCol>
              </a:tblGrid>
              <a:tr h="9192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ÓRGÃO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Previsão Anual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p/o Período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Realizada no Período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Excesso / Frustração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Excesso / Frustração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27387"/>
                  </a:ext>
                </a:extLst>
              </a:tr>
              <a:tr h="50966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TOTAL PREFEITURA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244.100.000,00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164.153.700,61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180.001.166,25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15.847.465,64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9,65%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2173512"/>
                  </a:ext>
                </a:extLst>
              </a:tr>
              <a:tr h="509667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TOTAL RPPS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59.900.000,00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40.589.797,64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52.191.566,94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11.601.769,30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28,58%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636726"/>
                  </a:ext>
                </a:extLst>
              </a:tr>
              <a:tr h="509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304.000.000,00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204.743.498,25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232.192.733,19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27.449.234,94 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13,41%</a:t>
                      </a:r>
                    </a:p>
                  </a:txBody>
                  <a:tcPr marL="8947" marR="8947" marT="8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78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43016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902DB-03AB-D26D-D39E-010B40CE4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7931224" cy="846931"/>
          </a:xfrm>
        </p:spPr>
        <p:txBody>
          <a:bodyPr/>
          <a:lstStyle/>
          <a:p>
            <a:pPr algn="ctr"/>
            <a:r>
              <a:rPr lang="pt-BR" sz="3600" dirty="0"/>
              <a:t>Receita Tributária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68152CE9-679D-E2BB-7FDF-716768D46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408400"/>
              </p:ext>
            </p:extLst>
          </p:nvPr>
        </p:nvGraphicFramePr>
        <p:xfrm>
          <a:off x="611560" y="1340769"/>
          <a:ext cx="7704857" cy="5112572"/>
        </p:xfrm>
        <a:graphic>
          <a:graphicData uri="http://schemas.openxmlformats.org/drawingml/2006/table">
            <a:tbl>
              <a:tblPr/>
              <a:tblGrid>
                <a:gridCol w="2711101">
                  <a:extLst>
                    <a:ext uri="{9D8B030D-6E8A-4147-A177-3AD203B41FA5}">
                      <a16:colId xmlns:a16="http://schemas.microsoft.com/office/drawing/2014/main" val="1277069306"/>
                    </a:ext>
                  </a:extLst>
                </a:gridCol>
                <a:gridCol w="1328548">
                  <a:extLst>
                    <a:ext uri="{9D8B030D-6E8A-4147-A177-3AD203B41FA5}">
                      <a16:colId xmlns:a16="http://schemas.microsoft.com/office/drawing/2014/main" val="3299335345"/>
                    </a:ext>
                  </a:extLst>
                </a:gridCol>
                <a:gridCol w="1328548">
                  <a:extLst>
                    <a:ext uri="{9D8B030D-6E8A-4147-A177-3AD203B41FA5}">
                      <a16:colId xmlns:a16="http://schemas.microsoft.com/office/drawing/2014/main" val="2813684601"/>
                    </a:ext>
                  </a:extLst>
                </a:gridCol>
                <a:gridCol w="1310546">
                  <a:extLst>
                    <a:ext uri="{9D8B030D-6E8A-4147-A177-3AD203B41FA5}">
                      <a16:colId xmlns:a16="http://schemas.microsoft.com/office/drawing/2014/main" val="2150186073"/>
                    </a:ext>
                  </a:extLst>
                </a:gridCol>
                <a:gridCol w="1026114">
                  <a:extLst>
                    <a:ext uri="{9D8B030D-6E8A-4147-A177-3AD203B41FA5}">
                      <a16:colId xmlns:a16="http://schemas.microsoft.com/office/drawing/2014/main" val="2066607606"/>
                    </a:ext>
                  </a:extLst>
                </a:gridCol>
              </a:tblGrid>
              <a:tr h="9362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Discriminação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Program. p/o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Realizada no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Excesso / Frustração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Excesso / Frustração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025128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Impostos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52.545.857,67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54.311.957,39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1.766.099,72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99029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IPTU - PRINCIPAL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20.711.483,17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20.859.440,83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147.957,66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016397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IPTU - DÍVIDA ATIVA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3.174.849,52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6.204.432,54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3.029.583,02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386053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IRRF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8.355.283,89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8.508.613,46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153.329,57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722015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ITBI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6.440.129,09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4.230.888,51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-2.209.240,58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-34,30%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335480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 - PRINCIPAL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13.667.318,30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14.184.265,17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516.946,87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8088534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 - DÍVIDA ATIVA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196.793,70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324.316,88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127.523,18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8845124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Taxas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5.254.551,43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6.315.414,99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1.060.863,56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11902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Taxas - PRINCIPAL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4.567.212,72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5.010.576,11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443.363,39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731245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Taxas - DÍVIDA ATIVA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687.338,71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1.304.838,88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617.500,17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89,84%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457052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Contribuição de Melhorias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2.666,64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3.336,78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670,14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107725"/>
                  </a:ext>
                </a:extLst>
              </a:tr>
              <a:tr h="3480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das Receitas Tributárias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57.803.075,74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60.630.709,16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2.827.633,42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568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47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670862D-45AF-2EB6-29E4-07C971A19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algn="ctr"/>
            <a:r>
              <a:rPr lang="pt-BR" sz="3600" dirty="0"/>
              <a:t>Transferências Correntes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83AC157-83D8-1B17-1708-CCCBFDD3A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392418"/>
              </p:ext>
            </p:extLst>
          </p:nvPr>
        </p:nvGraphicFramePr>
        <p:xfrm>
          <a:off x="395536" y="1417638"/>
          <a:ext cx="8229599" cy="4963693"/>
        </p:xfrm>
        <a:graphic>
          <a:graphicData uri="http://schemas.openxmlformats.org/drawingml/2006/table">
            <a:tbl>
              <a:tblPr/>
              <a:tblGrid>
                <a:gridCol w="3551545">
                  <a:extLst>
                    <a:ext uri="{9D8B030D-6E8A-4147-A177-3AD203B41FA5}">
                      <a16:colId xmlns:a16="http://schemas.microsoft.com/office/drawing/2014/main" val="2334354104"/>
                    </a:ext>
                  </a:extLst>
                </a:gridCol>
                <a:gridCol w="1244557">
                  <a:extLst>
                    <a:ext uri="{9D8B030D-6E8A-4147-A177-3AD203B41FA5}">
                      <a16:colId xmlns:a16="http://schemas.microsoft.com/office/drawing/2014/main" val="3684077613"/>
                    </a:ext>
                  </a:extLst>
                </a:gridCol>
                <a:gridCol w="1244557">
                  <a:extLst>
                    <a:ext uri="{9D8B030D-6E8A-4147-A177-3AD203B41FA5}">
                      <a16:colId xmlns:a16="http://schemas.microsoft.com/office/drawing/2014/main" val="2437614829"/>
                    </a:ext>
                  </a:extLst>
                </a:gridCol>
                <a:gridCol w="1227694">
                  <a:extLst>
                    <a:ext uri="{9D8B030D-6E8A-4147-A177-3AD203B41FA5}">
                      <a16:colId xmlns:a16="http://schemas.microsoft.com/office/drawing/2014/main" val="2430543195"/>
                    </a:ext>
                  </a:extLst>
                </a:gridCol>
                <a:gridCol w="961246">
                  <a:extLst>
                    <a:ext uri="{9D8B030D-6E8A-4147-A177-3AD203B41FA5}">
                      <a16:colId xmlns:a16="http://schemas.microsoft.com/office/drawing/2014/main" val="2515676133"/>
                    </a:ext>
                  </a:extLst>
                </a:gridCol>
              </a:tblGrid>
              <a:tr h="10026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Discriminação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p/o Período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Realizada no Período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Excesso / Frustração Período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Excesso / Frustração Período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975321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da União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42.748.099,52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45.664.485,34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2.916.385,82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6,82%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579197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do FPM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30.197.499,45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29.682.061,93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-515.437,52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-1,71%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0521846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do ITR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31.182,99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38.210,28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7.027,29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22,54%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098194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Compens.Fin.Explor.Rec.Naturais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73.333,36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67.105,99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-6.227,37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-8,49%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3693834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Royalties - comp.fin. petróleo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39.290,42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39.290,42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862168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fundo especial do petróleo - fep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733.333,36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627.541,80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-105.791,56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-14,43%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998343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SUS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8.663.604,33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11.594.594,75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2.930.990,42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33,83%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057321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do FNAS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149.143,13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286.501,17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137.358,04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92,10%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147757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do FNDE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2.718.002,90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2.345.871,16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-372.131,74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-13,69%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808002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Transf. de Convênios da União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476.052,85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476.052,85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838007"/>
                  </a:ext>
                </a:extLst>
              </a:tr>
              <a:tr h="36009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Transferências da União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182.000,00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507.254,99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325.254,99 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9197" marR="9197" marT="91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3709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02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670862D-45AF-2EB6-29E4-07C971A19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0"/>
            <a:ext cx="8229600" cy="1139825"/>
          </a:xfrm>
        </p:spPr>
        <p:txBody>
          <a:bodyPr/>
          <a:lstStyle/>
          <a:p>
            <a:pPr algn="ctr"/>
            <a:r>
              <a:rPr lang="pt-BR" sz="3600" dirty="0"/>
              <a:t>Transferências Correntes</a:t>
            </a:r>
          </a:p>
        </p:txBody>
      </p:sp>
      <p:graphicFrame>
        <p:nvGraphicFramePr>
          <p:cNvPr id="4" name="Espaço Reservado para Tabela 3">
            <a:extLst>
              <a:ext uri="{FF2B5EF4-FFF2-40B4-BE49-F238E27FC236}">
                <a16:creationId xmlns:a16="http://schemas.microsoft.com/office/drawing/2014/main" id="{3B893750-A3F0-4083-5CDD-59EB72F9CE0D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9591175"/>
              </p:ext>
            </p:extLst>
          </p:nvPr>
        </p:nvGraphicFramePr>
        <p:xfrm>
          <a:off x="302840" y="1139826"/>
          <a:ext cx="8229600" cy="4593431"/>
        </p:xfrm>
        <a:graphic>
          <a:graphicData uri="http://schemas.openxmlformats.org/drawingml/2006/table">
            <a:tbl>
              <a:tblPr/>
              <a:tblGrid>
                <a:gridCol w="3551545">
                  <a:extLst>
                    <a:ext uri="{9D8B030D-6E8A-4147-A177-3AD203B41FA5}">
                      <a16:colId xmlns:a16="http://schemas.microsoft.com/office/drawing/2014/main" val="3833561006"/>
                    </a:ext>
                  </a:extLst>
                </a:gridCol>
                <a:gridCol w="1244558">
                  <a:extLst>
                    <a:ext uri="{9D8B030D-6E8A-4147-A177-3AD203B41FA5}">
                      <a16:colId xmlns:a16="http://schemas.microsoft.com/office/drawing/2014/main" val="3889929869"/>
                    </a:ext>
                  </a:extLst>
                </a:gridCol>
                <a:gridCol w="1244558">
                  <a:extLst>
                    <a:ext uri="{9D8B030D-6E8A-4147-A177-3AD203B41FA5}">
                      <a16:colId xmlns:a16="http://schemas.microsoft.com/office/drawing/2014/main" val="1633123196"/>
                    </a:ext>
                  </a:extLst>
                </a:gridCol>
                <a:gridCol w="1227694">
                  <a:extLst>
                    <a:ext uri="{9D8B030D-6E8A-4147-A177-3AD203B41FA5}">
                      <a16:colId xmlns:a16="http://schemas.microsoft.com/office/drawing/2014/main" val="118134245"/>
                    </a:ext>
                  </a:extLst>
                </a:gridCol>
                <a:gridCol w="961245">
                  <a:extLst>
                    <a:ext uri="{9D8B030D-6E8A-4147-A177-3AD203B41FA5}">
                      <a16:colId xmlns:a16="http://schemas.microsoft.com/office/drawing/2014/main" val="3458597819"/>
                    </a:ext>
                  </a:extLst>
                </a:gridCol>
              </a:tblGrid>
              <a:tr h="791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Discriminação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p/o Período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Realizada no Período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Excesso / Frustração Período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Excesso / Frustração Período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614449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do Estado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33.509.656,41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33.205.005,00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-304.651,41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-0,91%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016943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do ICMS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18.548.198,49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19.642.542,97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1.094.344,48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5,90%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699594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do IPVA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10.787.407,68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8.952.117,86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-1.835.289,82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-17,01%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053017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do IPI / Exportação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211.103,67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248.763,38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37.659,71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17,84%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893317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 parte da CIDE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1.299,28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34.373,10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33.073,82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2545,55%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7758500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Transf.do Fundo Est.Saúde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2.655.661,98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2.639.985,16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-15.676,82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-0,59%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649871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Convênios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1.119.524,29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1.672.622,52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553.098,23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49,40%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61610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Cota-Parte Transf. Compens.Fin.Perdas ICMS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160.000,00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-160.000,00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-100,00%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007746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Transferências do Estado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26.461,02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14.600,01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-11.861,01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-44,82%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764664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8487544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dos Municípios e de suas Entidades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393.578,00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54.929,19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-338.648,81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-86,04%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3571625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Transf.de Outras Instit. Públicas (FUNDEB)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22.226.919,27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25.962.508,96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3.735.589,69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16,81%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326571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Transf. De Instituições Privadas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440.000,00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373.958,30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-66.041,70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-15,01%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544695"/>
                  </a:ext>
                </a:extLst>
              </a:tr>
              <a:tr h="2715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das Transferências Correntes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99.318.253,20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105.260.886,79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5.942.633,59 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5,98%</a:t>
                      </a:r>
                    </a:p>
                  </a:txBody>
                  <a:tcPr marL="8181" marR="8181" marT="81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6698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38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0"/>
            <a:ext cx="7793037" cy="836613"/>
          </a:xfrm>
        </p:spPr>
        <p:txBody>
          <a:bodyPr/>
          <a:lstStyle/>
          <a:p>
            <a:pPr eaLnBrk="1" hangingPunct="1"/>
            <a:r>
              <a:rPr lang="pt-BR" altLang="pt-BR" b="1" dirty="0"/>
              <a:t>           </a:t>
            </a:r>
            <a:r>
              <a:rPr lang="pt-BR" altLang="pt-BR" sz="3600" b="1" dirty="0"/>
              <a:t>2 - DESPESA</a:t>
            </a:r>
          </a:p>
        </p:txBody>
      </p:sp>
      <p:sp>
        <p:nvSpPr>
          <p:cNvPr id="19459" name="Rectangle 7"/>
          <p:cNvSpPr>
            <a:spLocks noChangeArrowheads="1"/>
          </p:cNvSpPr>
          <p:nvPr/>
        </p:nvSpPr>
        <p:spPr bwMode="auto">
          <a:xfrm>
            <a:off x="714375" y="760413"/>
            <a:ext cx="8180388" cy="292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r>
              <a:rPr lang="pt-BR" altLang="pt-BR" sz="1600" b="1">
                <a:latin typeface="Arial" charset="0"/>
                <a:cs typeface="Times New Roman" pitchFamily="18" charset="0"/>
              </a:rPr>
              <a:t>QUADRO 2 – RESULTADO ORÇAMENTÁRIO (TODAS AS FONTES DE RECURSOS)</a:t>
            </a:r>
            <a:endParaRPr lang="pt-BR" altLang="pt-BR">
              <a:latin typeface="Arial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51C8F48-5773-842B-E5EB-0C3DBA02B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159375"/>
              </p:ext>
            </p:extLst>
          </p:nvPr>
        </p:nvGraphicFramePr>
        <p:xfrm>
          <a:off x="714375" y="1286123"/>
          <a:ext cx="7746057" cy="1047254"/>
        </p:xfrm>
        <a:graphic>
          <a:graphicData uri="http://schemas.openxmlformats.org/drawingml/2006/table">
            <a:tbl>
              <a:tblPr/>
              <a:tblGrid>
                <a:gridCol w="3135906">
                  <a:extLst>
                    <a:ext uri="{9D8B030D-6E8A-4147-A177-3AD203B41FA5}">
                      <a16:colId xmlns:a16="http://schemas.microsoft.com/office/drawing/2014/main" val="4189296470"/>
                    </a:ext>
                  </a:extLst>
                </a:gridCol>
                <a:gridCol w="1536717">
                  <a:extLst>
                    <a:ext uri="{9D8B030D-6E8A-4147-A177-3AD203B41FA5}">
                      <a16:colId xmlns:a16="http://schemas.microsoft.com/office/drawing/2014/main" val="3578658351"/>
                    </a:ext>
                  </a:extLst>
                </a:gridCol>
                <a:gridCol w="1536717">
                  <a:extLst>
                    <a:ext uri="{9D8B030D-6E8A-4147-A177-3AD203B41FA5}">
                      <a16:colId xmlns:a16="http://schemas.microsoft.com/office/drawing/2014/main" val="1072833224"/>
                    </a:ext>
                  </a:extLst>
                </a:gridCol>
                <a:gridCol w="1536717">
                  <a:extLst>
                    <a:ext uri="{9D8B030D-6E8A-4147-A177-3AD203B41FA5}">
                      <a16:colId xmlns:a16="http://schemas.microsoft.com/office/drawing/2014/main" val="1496948595"/>
                    </a:ext>
                  </a:extLst>
                </a:gridCol>
              </a:tblGrid>
              <a:tr h="3378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Realizada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Programada no Período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Realizada no Período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067771"/>
                  </a:ext>
                </a:extLst>
              </a:tr>
              <a:tr h="35471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 /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77806"/>
                  </a:ext>
                </a:extLst>
              </a:tr>
              <a:tr h="3547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 Receita 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204.743.498,25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232.192.733,19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13,41%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6588811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75F83F5-C031-279B-5212-D9DA4C26E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77116"/>
              </p:ext>
            </p:extLst>
          </p:nvPr>
        </p:nvGraphicFramePr>
        <p:xfrm>
          <a:off x="698971" y="2688419"/>
          <a:ext cx="7746057" cy="3672410"/>
        </p:xfrm>
        <a:graphic>
          <a:graphicData uri="http://schemas.openxmlformats.org/drawingml/2006/table">
            <a:tbl>
              <a:tblPr/>
              <a:tblGrid>
                <a:gridCol w="2622653">
                  <a:extLst>
                    <a:ext uri="{9D8B030D-6E8A-4147-A177-3AD203B41FA5}">
                      <a16:colId xmlns:a16="http://schemas.microsoft.com/office/drawing/2014/main" val="219402006"/>
                    </a:ext>
                  </a:extLst>
                </a:gridCol>
                <a:gridCol w="1285205">
                  <a:extLst>
                    <a:ext uri="{9D8B030D-6E8A-4147-A177-3AD203B41FA5}">
                      <a16:colId xmlns:a16="http://schemas.microsoft.com/office/drawing/2014/main" val="1391999090"/>
                    </a:ext>
                  </a:extLst>
                </a:gridCol>
                <a:gridCol w="1285205">
                  <a:extLst>
                    <a:ext uri="{9D8B030D-6E8A-4147-A177-3AD203B41FA5}">
                      <a16:colId xmlns:a16="http://schemas.microsoft.com/office/drawing/2014/main" val="1575844654"/>
                    </a:ext>
                  </a:extLst>
                </a:gridCol>
                <a:gridCol w="1285205">
                  <a:extLst>
                    <a:ext uri="{9D8B030D-6E8A-4147-A177-3AD203B41FA5}">
                      <a16:colId xmlns:a16="http://schemas.microsoft.com/office/drawing/2014/main" val="1570525418"/>
                    </a:ext>
                  </a:extLst>
                </a:gridCol>
                <a:gridCol w="1267789">
                  <a:extLst>
                    <a:ext uri="{9D8B030D-6E8A-4147-A177-3AD203B41FA5}">
                      <a16:colId xmlns:a16="http://schemas.microsoft.com/office/drawing/2014/main" val="1106413368"/>
                    </a:ext>
                  </a:extLst>
                </a:gridCol>
              </a:tblGrid>
              <a:tr h="2623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Liquidada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Programada no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Realizada no Período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Diferença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1616"/>
                  </a:ext>
                </a:extLst>
              </a:tr>
              <a:tr h="26231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 / </a:t>
                      </a:r>
                      <a:r>
                        <a:rPr lang="pt-B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</a:t>
                      </a: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887073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Correntes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177.202.547,15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193.351.616,84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16.149.069,69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851745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Pessoal e Encargos Sociais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121.591.402,91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125.286.403,68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3.695.000,77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8567104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Juros e Encargos da Dívida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1.846.000,00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1.329.956,52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-516.043,48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160147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Despesas Correntes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53.765.144,24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66.735.256,64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12.970.112,40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579932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de Capital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8.618.546,16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17.341.370,68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8.722.824,52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212750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Investimentos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965.612,96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8.935.409,48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7.969.796,52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520639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Inversões Financeiras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20.199,92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-20.199,92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4094952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Amortização da Dívida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7.632.733,28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8.405.961,20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773.227,92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977424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Reserva de Contingência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11.583.333,36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-11.583.333,36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846301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 Despesa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197.404.426,67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210.692.987,52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13.288.560,85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249673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Orçamentário (1-2)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7.339.071,58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21.499.745,67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419106"/>
                  </a:ext>
                </a:extLst>
              </a:tr>
              <a:tr h="26231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Relação Despesa/Receita  (2 / 1)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36232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457200" y="296395"/>
            <a:ext cx="8229600" cy="9366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altLang="pt-BR" sz="2800" dirty="0"/>
              <a:t>DESPESAS POR ÓRGÃOS DA ADMINISTRAÇÃO PÚBLICA MUNICIPAL - DESPESA LIQUIDADA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7BF8462-D2BC-3237-88AA-6D0D3999E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402416"/>
              </p:ext>
            </p:extLst>
          </p:nvPr>
        </p:nvGraphicFramePr>
        <p:xfrm>
          <a:off x="457200" y="1484784"/>
          <a:ext cx="8229600" cy="4752524"/>
        </p:xfrm>
        <a:graphic>
          <a:graphicData uri="http://schemas.openxmlformats.org/drawingml/2006/table">
            <a:tbl>
              <a:tblPr/>
              <a:tblGrid>
                <a:gridCol w="5690287">
                  <a:extLst>
                    <a:ext uri="{9D8B030D-6E8A-4147-A177-3AD203B41FA5}">
                      <a16:colId xmlns:a16="http://schemas.microsoft.com/office/drawing/2014/main" val="2294505748"/>
                    </a:ext>
                  </a:extLst>
                </a:gridCol>
                <a:gridCol w="1649627">
                  <a:extLst>
                    <a:ext uri="{9D8B030D-6E8A-4147-A177-3AD203B41FA5}">
                      <a16:colId xmlns:a16="http://schemas.microsoft.com/office/drawing/2014/main" val="1949862404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642810171"/>
                    </a:ext>
                  </a:extLst>
                </a:gridCol>
              </a:tblGrid>
              <a:tr h="3394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Órgão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Valor Liquidado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785881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Poder Legislativo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2.742.141,75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525885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Gabinete do Prefeito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6.872.942,89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814634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Administração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5.886.202,35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393424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Finanças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16.926.144,73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278888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Educação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50.811.488,95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903431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Obras, Saneamento e Trânsito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20.684.232,95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445320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Meio Ambiente, Agricultura e Pecuária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11.085.130,09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852674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da Saúde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51.680.356,94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344075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Desenvolvimento, Planejamento e Turismo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7.329.711,38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734715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RPPS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27.466.730,81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13,04%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739678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Assistência Social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4.567.936,15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03507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Secretaria de Segurança Pública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4.639.968,53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9220"/>
                  </a:ext>
                </a:extLst>
              </a:tr>
              <a:tr h="33946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R$ 210.692.987,52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452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229600" cy="1139825"/>
          </a:xfrm>
        </p:spPr>
        <p:txBody>
          <a:bodyPr/>
          <a:lstStyle/>
          <a:p>
            <a:pPr algn="ctr" eaLnBrk="1" hangingPunct="1"/>
            <a:r>
              <a:rPr lang="pt-BR" altLang="pt-BR" dirty="0"/>
              <a:t> </a:t>
            </a:r>
            <a:r>
              <a:rPr lang="pt-BR" altLang="pt-BR" b="1" dirty="0"/>
              <a:t>Educação e Saúde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01E35B1-8FD7-CE10-615E-FB463C5A7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21390"/>
              </p:ext>
            </p:extLst>
          </p:nvPr>
        </p:nvGraphicFramePr>
        <p:xfrm>
          <a:off x="251520" y="1484784"/>
          <a:ext cx="8589641" cy="4176462"/>
        </p:xfrm>
        <a:graphic>
          <a:graphicData uri="http://schemas.openxmlformats.org/drawingml/2006/table">
            <a:tbl>
              <a:tblPr/>
              <a:tblGrid>
                <a:gridCol w="4271004">
                  <a:extLst>
                    <a:ext uri="{9D8B030D-6E8A-4147-A177-3AD203B41FA5}">
                      <a16:colId xmlns:a16="http://schemas.microsoft.com/office/drawing/2014/main" val="2863687071"/>
                    </a:ext>
                  </a:extLst>
                </a:gridCol>
                <a:gridCol w="2445110">
                  <a:extLst>
                    <a:ext uri="{9D8B030D-6E8A-4147-A177-3AD203B41FA5}">
                      <a16:colId xmlns:a16="http://schemas.microsoft.com/office/drawing/2014/main" val="191882833"/>
                    </a:ext>
                  </a:extLst>
                </a:gridCol>
                <a:gridCol w="984396">
                  <a:extLst>
                    <a:ext uri="{9D8B030D-6E8A-4147-A177-3AD203B41FA5}">
                      <a16:colId xmlns:a16="http://schemas.microsoft.com/office/drawing/2014/main" val="2556665847"/>
                    </a:ext>
                  </a:extLst>
                </a:gridCol>
                <a:gridCol w="889131">
                  <a:extLst>
                    <a:ext uri="{9D8B030D-6E8A-4147-A177-3AD203B41FA5}">
                      <a16:colId xmlns:a16="http://schemas.microsoft.com/office/drawing/2014/main" val="1550267985"/>
                    </a:ext>
                  </a:extLst>
                </a:gridCol>
              </a:tblGrid>
              <a:tr h="696077">
                <a:tc>
                  <a:txBody>
                    <a:bodyPr/>
                    <a:lstStyle/>
                    <a:p>
                      <a:pPr algn="ctr" rtl="0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de Impostos e Transferências Educação</a:t>
                      </a:r>
                    </a:p>
                    <a:p>
                      <a:pPr algn="ctr" rtl="0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R$ 126.989.115,37</a:t>
                      </a:r>
                    </a:p>
                    <a:p>
                      <a:pPr algn="l" rtl="0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563742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 R$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Aplicado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Mínimo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920838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Gastos com a Manutenção e o Desenvolvimento do Ensino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31.002.062,65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30266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de Impostos e Transferências Saúde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R$ 124.879.468,60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766082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 R$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Aplicado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Mínimo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B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349714"/>
                  </a:ext>
                </a:extLst>
              </a:tr>
              <a:tr h="69607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com Ações e Serviços   Públicos de Saúde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35.450.407,54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37853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Técnica">
  <a:themeElements>
    <a:clrScheme name="Personalizada 44">
      <a:dk1>
        <a:srgbClr val="FFFFFF"/>
      </a:dk1>
      <a:lt1>
        <a:srgbClr val="002060"/>
      </a:lt1>
      <a:dk2>
        <a:srgbClr val="FFFFFF"/>
      </a:dk2>
      <a:lt2>
        <a:srgbClr val="97BAFF"/>
      </a:lt2>
      <a:accent1>
        <a:srgbClr val="C00000"/>
      </a:accent1>
      <a:accent2>
        <a:srgbClr val="CCAF0A"/>
      </a:accent2>
      <a:accent3>
        <a:srgbClr val="97BAFF"/>
      </a:accent3>
      <a:accent4>
        <a:srgbClr val="748560"/>
      </a:accent4>
      <a:accent5>
        <a:srgbClr val="00B050"/>
      </a:accent5>
      <a:accent6>
        <a:srgbClr val="92D050"/>
      </a:accent6>
      <a:hlink>
        <a:srgbClr val="FFC000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13078</TotalTime>
  <Words>1568</Words>
  <Application>Microsoft Office PowerPoint</Application>
  <PresentationFormat>Apresentação na tela (4:3)</PresentationFormat>
  <Paragraphs>583</Paragraphs>
  <Slides>13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Times New Roman</vt:lpstr>
      <vt:lpstr>Verdana</vt:lpstr>
      <vt:lpstr>Wingdings 2</vt:lpstr>
      <vt:lpstr>Técnica</vt:lpstr>
      <vt:lpstr>RELATÓRIO DE  “AVALIAÇÃO DAS METAS” SEGUNDO QUADRIMESTRE/2024</vt:lpstr>
      <vt:lpstr>                   1 - RECEITA</vt:lpstr>
      <vt:lpstr>                   1 - RECEITA</vt:lpstr>
      <vt:lpstr>Receita Tributária</vt:lpstr>
      <vt:lpstr>Transferências Correntes</vt:lpstr>
      <vt:lpstr>Transferências Correntes</vt:lpstr>
      <vt:lpstr>           2 - DESPESA</vt:lpstr>
      <vt:lpstr>DESPESAS POR ÓRGÃOS DA ADMINISTRAÇÃO PÚBLICA MUNICIPAL - DESPESA LIQUIDADA</vt:lpstr>
      <vt:lpstr> Educação e Saúde</vt:lpstr>
      <vt:lpstr>Pessoal e Encargos </vt:lpstr>
      <vt:lpstr>RESULTADO PRIMÁRIO</vt:lpstr>
      <vt:lpstr>RESULTADO NOMINAL  (Análise da Dívida Pública)</vt:lpstr>
      <vt:lpstr>Apresentação do PowerPoint</vt:lpstr>
    </vt:vector>
  </TitlesOfParts>
  <Company>Prefeitura Municipal de Nova Petrópolis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isolde</dc:creator>
  <cp:lastModifiedBy>CRISTIANO FORTES FRANCISCO</cp:lastModifiedBy>
  <cp:revision>593</cp:revision>
  <cp:lastPrinted>2020-05-18T14:18:14Z</cp:lastPrinted>
  <dcterms:created xsi:type="dcterms:W3CDTF">2008-05-28T14:23:03Z</dcterms:created>
  <dcterms:modified xsi:type="dcterms:W3CDTF">2024-09-25T17:08:54Z</dcterms:modified>
</cp:coreProperties>
</file>